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74" r:id="rId8"/>
    <p:sldId id="271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6" r:id="rId19"/>
    <p:sldId id="275" r:id="rId20"/>
    <p:sldId id="273" r:id="rId21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2D05E67-01C8-4678-9A83-DAFD33784358}" type="datetimeFigureOut">
              <a:rPr lang="bg-BG"/>
              <a:pPr>
                <a:defRPr/>
              </a:pPr>
              <a:t>18.2.2009 г.</a:t>
            </a:fld>
            <a:endParaRPr lang="bg-BG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83C35A5-B197-42B3-9B8B-DBA385CFF35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8346A-11CE-4E49-93A4-86562EAC311C}" type="datetimeFigureOut">
              <a:rPr lang="bg-BG"/>
              <a:pPr>
                <a:defRPr/>
              </a:pPr>
              <a:t>18.2.2009 г.</a:t>
            </a:fld>
            <a:endParaRPr lang="bg-BG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05AB6-C625-4758-B735-6FA2ED3D0BA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758A7-0A70-4CCB-937F-28FC299E45B4}" type="datetimeFigureOut">
              <a:rPr lang="bg-BG"/>
              <a:pPr>
                <a:defRPr/>
              </a:pPr>
              <a:t>18.2.2009 г.</a:t>
            </a:fld>
            <a:endParaRPr lang="bg-BG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67B3-39F0-4ED1-8798-997EABE1B67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BB7F6-9FA6-44F0-B7A7-425B7E4C67AC}" type="datetimeFigureOut">
              <a:rPr lang="bg-BG"/>
              <a:pPr>
                <a:defRPr/>
              </a:pPr>
              <a:t>18.2.2009 г.</a:t>
            </a:fld>
            <a:endParaRPr lang="bg-BG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47D65-BA9A-4B04-8062-648E7718967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99DDFE-177A-4E00-8E84-394211890AE5}" type="datetimeFigureOut">
              <a:rPr lang="bg-BG"/>
              <a:pPr>
                <a:defRPr/>
              </a:pPr>
              <a:t>18.2.2009 г.</a:t>
            </a:fld>
            <a:endParaRPr lang="bg-BG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A6C640-55CC-4F86-BE29-A9E94D28B76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F84C22-5740-44EA-801C-AD60BC06AF16}" type="datetimeFigureOut">
              <a:rPr lang="bg-BG"/>
              <a:pPr>
                <a:defRPr/>
              </a:pPr>
              <a:t>18.2.2009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AF6A05-FEE9-4B91-A4D3-AF2EB948AB3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034AE5-201D-4FF3-85A7-3F5A40DD9321}" type="datetimeFigureOut">
              <a:rPr lang="bg-BG"/>
              <a:pPr>
                <a:defRPr/>
              </a:pPr>
              <a:t>18.2.2009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397440-115D-45F3-A167-7BAA223B4A9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D176AF-7DFD-47AA-9BBC-F349EA633D49}" type="datetimeFigureOut">
              <a:rPr lang="bg-BG"/>
              <a:pPr>
                <a:defRPr/>
              </a:pPr>
              <a:t>18.2.2009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4B0C73-48EB-48FC-9D27-6E12C258BAF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380EA-508C-41E0-9C9C-F7B05CB5C519}" type="datetimeFigureOut">
              <a:rPr lang="bg-BG"/>
              <a:pPr>
                <a:defRPr/>
              </a:pPr>
              <a:t>18.2.2009 г.</a:t>
            </a:fld>
            <a:endParaRPr lang="bg-BG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1B4D9-BB8B-4C54-8440-F46D1EE7A32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3C918F-B810-4181-A459-1653885FDCBE}" type="datetimeFigureOut">
              <a:rPr lang="bg-BG"/>
              <a:pPr>
                <a:defRPr/>
              </a:pPr>
              <a:t>18.2.2009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AC4520-02F8-46D4-8BEC-98DE62F76DC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A56BFF1-C3F1-4F60-B18F-F0B6D0FF3C27}" type="datetimeFigureOut">
              <a:rPr lang="bg-BG"/>
              <a:pPr>
                <a:defRPr/>
              </a:pPr>
              <a:t>18.2.2009 г.</a:t>
            </a:fld>
            <a:endParaRPr lang="bg-BG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807C962-0920-414A-A2F5-10A1F4ABC08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B0E45BA-4A1D-46A0-9145-4126D081BEAC}" type="datetimeFigureOut">
              <a:rPr lang="bg-BG"/>
              <a:pPr>
                <a:defRPr/>
              </a:pPr>
              <a:t>18.2.2009 г.</a:t>
            </a:fld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E719D9D-2985-4DD4-B980-601AD1E99A8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16" r:id="rId2"/>
    <p:sldLayoutId id="2147484021" r:id="rId3"/>
    <p:sldLayoutId id="2147484022" r:id="rId4"/>
    <p:sldLayoutId id="2147484023" r:id="rId5"/>
    <p:sldLayoutId id="2147484024" r:id="rId6"/>
    <p:sldLayoutId id="2147484017" r:id="rId7"/>
    <p:sldLayoutId id="2147484025" r:id="rId8"/>
    <p:sldLayoutId id="2147484026" r:id="rId9"/>
    <p:sldLayoutId id="2147484018" r:id="rId10"/>
    <p:sldLayoutId id="21474840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fz.bg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5984" y="571480"/>
            <a:ext cx="6500858" cy="1214446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484632" algn="r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24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ДЪРЖАВЕН ФОНД „ЗЕМЕДЕЛИЕ”</a:t>
            </a:r>
            <a:endParaRPr lang="en-US" sz="24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84632" algn="r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24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РАЗПЛАЩАТЕЛНА АГЕНЦИЯ</a:t>
            </a:r>
            <a:r>
              <a:rPr lang="bg-BG" sz="44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bg-BG" sz="44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3315" name="Picture 10" descr="SFA_logo_smal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3571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5720" y="3071810"/>
            <a:ext cx="8429684" cy="14711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04000" algn="ctr" fontAlgn="auto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bg-BG" sz="32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НАЦИОНАЛНА </a:t>
            </a:r>
            <a:r>
              <a:rPr lang="bg-BG" sz="32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ПРОГРАМА</a:t>
            </a:r>
            <a:endParaRPr lang="en-US" sz="32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504000" algn="ctr" fontAlgn="auto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bg-BG" sz="32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ПО </a:t>
            </a:r>
            <a:r>
              <a:rPr lang="bg-BG" sz="32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ПЧЕЛАРСТВО ЗА </a:t>
            </a:r>
            <a:r>
              <a:rPr lang="bg-BG" sz="32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ТРИГОДИШНИЯ</a:t>
            </a:r>
            <a:endParaRPr lang="en-US" sz="32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504000" algn="ctr" fontAlgn="auto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bg-BG" sz="32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bg-BG" sz="32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ПЕРИОД 2008-2010 ГОДИНА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" y="6286500"/>
            <a:ext cx="807243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bg-BG" sz="1600">
                <a:solidFill>
                  <a:srgbClr val="F8E19F"/>
                </a:solidFill>
              </a:rPr>
              <a:t>А Г Р А 2009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Мярка В, Сектор 2 – Разходи за препарати в борбата срещу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вароатозата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bg-BG" sz="5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Допустими кандидати:</a:t>
            </a:r>
          </a:p>
          <a:p>
            <a:pPr marL="621792" lvl="1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bg-BG" sz="1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Регистрирани земеделски производители </a:t>
            </a:r>
            <a:r>
              <a:rPr lang="en-US" sz="1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bg-BG" sz="1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ФЛ и ЮЛ</a:t>
            </a:r>
            <a:r>
              <a:rPr lang="en-US" sz="1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r>
              <a:rPr lang="bg-BG" sz="1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, както и сдружения на пчелари.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bg-BG" sz="2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Критерии за финансиране: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bg-BG" sz="5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621792" lvl="1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bg-BG" sz="1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Използваните препарати са одобрени от НВМС;</a:t>
            </a:r>
          </a:p>
          <a:p>
            <a:pPr marL="621792" lvl="1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bg-BG" sz="1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Броят на третираните пчелни семейства съответства на количеството закупени препарати;</a:t>
            </a:r>
          </a:p>
          <a:p>
            <a:pPr marL="621792" lvl="1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bg-BG" sz="1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Наличните пчелни семейства са под ветеринарно-медицински контрол.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endParaRPr lang="bg-BG" sz="16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bg-BG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Критерии – за допустимост и финансиране (1)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Мярка С, Сектор 1</a:t>
            </a: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–</a:t>
            </a: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Разходи за анализ на ФХ характеристики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на пчелния мед в акредитираните лаборатории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bg-BG" sz="5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Допустими кандидати:</a:t>
            </a:r>
          </a:p>
          <a:p>
            <a:pPr marL="621792" lvl="1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bg-BG" sz="1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Регистрирани земеделски производители </a:t>
            </a:r>
            <a:r>
              <a:rPr lang="en-US" sz="1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bg-BG" sz="1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ФЛ и ЮЛ</a:t>
            </a:r>
            <a:r>
              <a:rPr lang="en-US" sz="1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r>
              <a:rPr lang="bg-BG" sz="1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, както и сдружения на пчелари.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bg-BG" sz="2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Критерии за финансиране: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bg-BG" sz="5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621792" lvl="1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bg-BG" sz="1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Извършен е ФХА на партидите пчелен мед в акредитирана лаборатория;</a:t>
            </a:r>
          </a:p>
          <a:p>
            <a:pPr marL="621792" lvl="1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bg-BG" sz="1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Кандидатства за финансиране за не повече от 2 проби по допустимите показатели;</a:t>
            </a:r>
          </a:p>
          <a:p>
            <a:pPr marL="621792" lvl="1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bg-BG" sz="1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Изследваният пчелен мед е добит от пчелни семейства под ветеринарно-медицински контрол.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endParaRPr lang="bg-BG" sz="16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bg-B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bg-BG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Критерии – за допустимост и финансиране (2)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48068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Мярка </a:t>
            </a: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, Сектор 1</a:t>
            </a: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Подкрепа за закупуване на нови кошери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bg-BG" sz="5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Допустими кандидати:</a:t>
            </a:r>
          </a:p>
          <a:p>
            <a:pPr marL="621792" lvl="1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bg-BG" sz="1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Регистрирани земеделски производители </a:t>
            </a:r>
            <a:r>
              <a:rPr lang="en-US" sz="1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bg-BG" sz="1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ФЛ и ЮЛ</a:t>
            </a:r>
            <a:r>
              <a:rPr lang="en-US" sz="1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r>
              <a:rPr lang="bg-BG" sz="1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bg-BG" sz="2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Критерии за финансиране: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bg-BG" sz="5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621792" lvl="1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bg-BG" sz="1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Пчеларят притежава </a:t>
            </a:r>
            <a:r>
              <a:rPr lang="bg-BG" sz="1800" b="1" u="sng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до 100 </a:t>
            </a:r>
            <a:r>
              <a:rPr lang="bg-BG" sz="1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пчелни семейства към момента на кандидатстване;</a:t>
            </a:r>
          </a:p>
          <a:p>
            <a:pPr marL="621792" lvl="1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bg-BG" sz="1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Пчеларят кандидатства за финансиране на покупка на </a:t>
            </a:r>
            <a:r>
              <a:rPr lang="bg-BG" sz="1800" b="1" u="sng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не повече </a:t>
            </a:r>
            <a:r>
              <a:rPr lang="bg-BG" sz="1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от 50 кошера;</a:t>
            </a:r>
          </a:p>
          <a:p>
            <a:pPr marL="621792" lvl="1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bg-BG" sz="1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Заявените за закупуване кошери отговарят на модела и окомплектовката, заложени в Националната програма по пчеларство;</a:t>
            </a:r>
          </a:p>
          <a:p>
            <a:pPr marL="621792" lvl="1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bg-BG" sz="1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Кандидатът ще практикува пчеларство 3 години след получаването на помощта. </a:t>
            </a:r>
            <a:endParaRPr lang="bg-BG" sz="16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bg-BG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Критерии – за допустимост и финансиране (3)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48068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Мярка </a:t>
            </a: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, Сектор 2</a:t>
            </a: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Подкрепа за закупуване на пакети пчели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и отводки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bg-BG" sz="5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Допустими кандидати:</a:t>
            </a:r>
          </a:p>
          <a:p>
            <a:pPr marL="621792" lvl="1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bg-BG" sz="1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Регистрирани земеделски производители </a:t>
            </a:r>
            <a:r>
              <a:rPr lang="en-US" sz="1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bg-BG" sz="1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ФЛ и ЮЛ</a:t>
            </a:r>
            <a:r>
              <a:rPr lang="en-US" sz="1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r>
              <a:rPr lang="bg-BG" sz="1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bg-BG" sz="2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Критерии за финансиране:</a:t>
            </a:r>
            <a:endParaRPr lang="bg-BG" sz="5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621792" lvl="1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bg-BG" sz="1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Пчеларят кандидатства за финансиране на покупка на            </a:t>
            </a:r>
            <a:r>
              <a:rPr lang="bg-BG" sz="1800" b="1" u="sng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не повече</a:t>
            </a:r>
            <a:r>
              <a:rPr lang="bg-BG" sz="1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от 50 пакети пчели и/или отводки;</a:t>
            </a:r>
          </a:p>
          <a:p>
            <a:pPr marL="621792" lvl="1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bg-BG" sz="1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Пчелните семейства са закупени от регистрирани пчелини за производство и предлагане на елитни и племенни пчелни майки и отводки;</a:t>
            </a:r>
          </a:p>
          <a:p>
            <a:pPr marL="621792" lvl="1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bg-BG" sz="1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Кандидатът ще практикува пчеларство 3 години след получаването на помощта. </a:t>
            </a:r>
            <a:endParaRPr lang="bg-BG" sz="16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bg-BG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Критерии – за допустимост и финансиране (4)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48068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Мярка Е, Сектор 2 – Разработване на </a:t>
            </a:r>
            <a:r>
              <a:rPr lang="bg-BG" sz="2000" b="1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стандартизационни</a:t>
            </a:r>
            <a:endParaRPr lang="bg-BG" sz="2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документи за критериите, качествените показатели и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аналитичните методи за контрол на качеството и оценката на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автентичността и безопасността на пчелните продукт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bg-BG" sz="2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bg-BG" sz="5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Допустими кандидати:</a:t>
            </a:r>
          </a:p>
          <a:p>
            <a:pPr marL="621792" lvl="1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bg-BG" sz="1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Научни институти, Университети и Научни пчеларски асоциации;</a:t>
            </a:r>
          </a:p>
          <a:p>
            <a:pPr marL="621792" lvl="1"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bg-BG" sz="1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Оценка на полезността на </a:t>
            </a:r>
            <a:r>
              <a:rPr lang="bg-BG" sz="1800" b="1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практико-приложната</a:t>
            </a:r>
            <a:r>
              <a:rPr lang="bg-BG" sz="1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част на проекта от комисия от експерти в областта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bg-BG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Критерии – за допустимост и финансиране (5)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bg-BG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Образци на документи за</a:t>
            </a:r>
            <a:br>
              <a:rPr lang="bg-BG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bg-BG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кандидатстване </a:t>
            </a:r>
            <a:r>
              <a:rPr lang="en-US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(1)</a:t>
            </a:r>
            <a:endParaRPr lang="bg-BG" sz="32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765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143125"/>
            <a:ext cx="8286750" cy="4600575"/>
          </a:xfrm>
        </p:spPr>
      </p:pic>
      <p:sp>
        <p:nvSpPr>
          <p:cNvPr id="13" name="Content Placeholder 1"/>
          <p:cNvSpPr txBox="1">
            <a:spLocks/>
          </p:cNvSpPr>
          <p:nvPr/>
        </p:nvSpPr>
        <p:spPr>
          <a:xfrm>
            <a:off x="357188" y="928688"/>
            <a:ext cx="8229600" cy="49482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bg-BG" sz="20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8596" y="1000108"/>
            <a:ext cx="8429684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Образците на документите във връзка с кандидатстването по Националната програма по пчеларство са налични на електронната страница на ДФЗ - </a:t>
            </a:r>
            <a:r>
              <a:rPr lang="en-US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http://www.dfz.bg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g-BG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0063" y="4071938"/>
            <a:ext cx="2000250" cy="50006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/>
          </a:p>
        </p:txBody>
      </p:sp>
      <p:sp>
        <p:nvSpPr>
          <p:cNvPr id="16" name="Oval 15"/>
          <p:cNvSpPr/>
          <p:nvPr/>
        </p:nvSpPr>
        <p:spPr>
          <a:xfrm>
            <a:off x="1785938" y="5715000"/>
            <a:ext cx="2000250" cy="500063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bg-BG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Образци на документи за</a:t>
            </a:r>
            <a:br>
              <a:rPr lang="bg-BG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bg-BG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кандидатстване </a:t>
            </a:r>
            <a:r>
              <a:rPr lang="en-US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(2)</a:t>
            </a:r>
            <a:endParaRPr lang="bg-BG" sz="32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357188" y="928688"/>
            <a:ext cx="8229600" cy="49482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bg-BG" sz="20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8596" y="1000108"/>
            <a:ext cx="8429684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Образците на документите във връзка с кандидатстването по Националната програма по пчеларство са налични на електронната страница на ДФЗ - </a:t>
            </a:r>
            <a:r>
              <a:rPr lang="en-US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http://www.dfz.bg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g-BG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935163"/>
            <a:ext cx="7572375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2714625" y="4214813"/>
            <a:ext cx="2000250" cy="50006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/>
          </a:p>
        </p:txBody>
      </p:sp>
      <p:sp>
        <p:nvSpPr>
          <p:cNvPr id="11" name="Oval 10"/>
          <p:cNvSpPr/>
          <p:nvPr/>
        </p:nvSpPr>
        <p:spPr>
          <a:xfrm>
            <a:off x="2643188" y="4857750"/>
            <a:ext cx="5786437" cy="500063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48068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bg-BG" sz="5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bg-BG" sz="2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Образец на заявление за подпомагане –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bg-BG" sz="2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Образец на заявление за плащане –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bg-BG" sz="2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Инструкция за кандидатстване -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bg-BG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Образци на документи (3)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6143625" y="1714500"/>
          <a:ext cx="914400" cy="714375"/>
        </p:xfrm>
        <a:graphic>
          <a:graphicData uri="http://schemas.openxmlformats.org/presentationml/2006/ole">
            <p:oleObj spid="_x0000_s24578" name="Document" showAsIcon="1" r:id="rId3" imgW="914400" imgH="714240" progId="Word.Document.8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5572125" y="2500313"/>
          <a:ext cx="914400" cy="714375"/>
        </p:xfrm>
        <a:graphic>
          <a:graphicData uri="http://schemas.openxmlformats.org/presentationml/2006/ole">
            <p:oleObj spid="_x0000_s24579" name="Document" showAsIcon="1" r:id="rId4" imgW="914400" imgH="714240" progId="Word.Document.8">
              <p:embed/>
            </p:oleObj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5286375" y="3357563"/>
          <a:ext cx="914400" cy="714375"/>
        </p:xfrm>
        <a:graphic>
          <a:graphicData uri="http://schemas.openxmlformats.org/presentationml/2006/ole">
            <p:oleObj spid="_x0000_s24580" name="Document" showAsIcon="1" r:id="rId5" imgW="914400" imgH="714240" progId="Word.Document.8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bg-BG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Подадени молби за кандидатстване и заявки за плащане – 2008 г.</a:t>
            </a:r>
          </a:p>
        </p:txBody>
      </p:sp>
      <p:pic>
        <p:nvPicPr>
          <p:cNvPr id="57350" name="Chart 4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2071688"/>
            <a:ext cx="5305425" cy="3106737"/>
          </a:xfrm>
          <a:solidFill>
            <a:srgbClr val="000000">
              <a:shade val="95000"/>
            </a:srgbClr>
          </a:solidFill>
          <a:ln w="444500" cap="sq">
            <a:solidFill>
              <a:schemeClr val="accent1"/>
            </a:solidFill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9" name="Oval 8"/>
          <p:cNvSpPr/>
          <p:nvPr/>
        </p:nvSpPr>
        <p:spPr>
          <a:xfrm>
            <a:off x="5786438" y="2500313"/>
            <a:ext cx="714375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000" b="1" dirty="0">
                <a:solidFill>
                  <a:schemeClr val="tx1"/>
                </a:solidFill>
              </a:rPr>
              <a:t>60%</a:t>
            </a:r>
            <a:endParaRPr lang="bg-BG" sz="1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48068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bg-BG" sz="5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bg-BG" sz="2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bg-BG" sz="2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bg-BG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Бюджет и изплатена финансова помощ в лева по програмата за 2008 г.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00033" y="1500172"/>
          <a:ext cx="8286809" cy="495526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369947"/>
                <a:gridCol w="3620000"/>
                <a:gridCol w="920755"/>
                <a:gridCol w="949384"/>
                <a:gridCol w="895134"/>
                <a:gridCol w="895134"/>
                <a:gridCol w="636455"/>
              </a:tblGrid>
              <a:tr h="360161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b="1" dirty="0">
                          <a:solidFill>
                            <a:schemeClr val="tx1"/>
                          </a:solidFill>
                        </a:rPr>
                        <a:t>Мярка, сектор</a:t>
                      </a:r>
                      <a:endParaRPr lang="bg-BG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 rowSpan="2"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b="1" dirty="0">
                          <a:solidFill>
                            <a:schemeClr val="tx1"/>
                          </a:solidFill>
                        </a:rPr>
                        <a:t>Бюджет</a:t>
                      </a:r>
                      <a:br>
                        <a:rPr lang="bg-BG" sz="10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bg-BG" sz="1000" b="1" dirty="0">
                          <a:solidFill>
                            <a:schemeClr val="tx1"/>
                          </a:solidFill>
                        </a:rPr>
                        <a:t>лв.</a:t>
                      </a:r>
                      <a:endParaRPr lang="bg-BG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b="1" dirty="0">
                          <a:solidFill>
                            <a:schemeClr val="tx1"/>
                          </a:solidFill>
                        </a:rPr>
                        <a:t>Изплатена финансова помощ – лв.</a:t>
                      </a:r>
                      <a:endParaRPr lang="bg-BG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520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b="1" dirty="0">
                          <a:solidFill>
                            <a:schemeClr val="tx1"/>
                          </a:solidFill>
                        </a:rPr>
                        <a:t>% усвоени </a:t>
                      </a:r>
                      <a:r>
                        <a:rPr lang="bg-BG" sz="1000" b="1" dirty="0" err="1">
                          <a:solidFill>
                            <a:schemeClr val="tx1"/>
                          </a:solidFill>
                        </a:rPr>
                        <a:t>сред-ства</a:t>
                      </a:r>
                      <a:endParaRPr lang="bg-BG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</a:tr>
              <a:tr h="649329">
                <a:tc gridSpan="2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b="1" dirty="0">
                          <a:solidFill>
                            <a:schemeClr val="tx1"/>
                          </a:solidFill>
                        </a:rPr>
                        <a:t>Общо</a:t>
                      </a:r>
                      <a:endParaRPr lang="bg-BG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b="1" dirty="0">
                          <a:solidFill>
                            <a:schemeClr val="tx1"/>
                          </a:solidFill>
                        </a:rPr>
                        <a:t>в т.ч. </a:t>
                      </a:r>
                      <a:r>
                        <a:rPr lang="bg-BG" sz="1000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bg-BG" sz="10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bg-BG" sz="1000" b="1" dirty="0" smtClean="0">
                          <a:solidFill>
                            <a:schemeClr val="tx1"/>
                          </a:solidFill>
                        </a:rPr>
                        <a:t>ЕФГЗ</a:t>
                      </a:r>
                      <a:endParaRPr lang="bg-BG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b="1" dirty="0">
                          <a:solidFill>
                            <a:schemeClr val="tx1"/>
                          </a:solidFill>
                        </a:rPr>
                        <a:t>в т.ч.</a:t>
                      </a:r>
                      <a:br>
                        <a:rPr lang="bg-BG" sz="10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bg-BG" sz="1000" b="1" dirty="0">
                          <a:solidFill>
                            <a:schemeClr val="tx1"/>
                          </a:solidFill>
                        </a:rPr>
                        <a:t>НБ</a:t>
                      </a:r>
                      <a:endParaRPr lang="bg-BG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28556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b="1" dirty="0" smtClean="0">
                          <a:solidFill>
                            <a:schemeClr val="tx1"/>
                          </a:solidFill>
                        </a:rPr>
                        <a:t> Мярка </a:t>
                      </a:r>
                      <a:r>
                        <a:rPr lang="bg-BG" sz="1000" b="1" dirty="0">
                          <a:solidFill>
                            <a:schemeClr val="tx1"/>
                          </a:solidFill>
                        </a:rPr>
                        <a:t>В – Борба срещу вароатозата</a:t>
                      </a:r>
                      <a:endParaRPr lang="bg-BG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b="1" dirty="0">
                          <a:solidFill>
                            <a:schemeClr val="tx1"/>
                          </a:solidFill>
                        </a:rPr>
                        <a:t>610 000</a:t>
                      </a:r>
                      <a:endParaRPr lang="bg-BG" sz="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b="1" dirty="0">
                          <a:solidFill>
                            <a:schemeClr val="tx1"/>
                          </a:solidFill>
                        </a:rPr>
                        <a:t>30 074,64</a:t>
                      </a:r>
                      <a:endParaRPr lang="bg-BG" sz="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b="1" dirty="0">
                          <a:solidFill>
                            <a:schemeClr val="tx1"/>
                          </a:solidFill>
                        </a:rPr>
                        <a:t>15 037,32</a:t>
                      </a:r>
                      <a:endParaRPr lang="bg-BG" sz="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b="1" dirty="0">
                          <a:solidFill>
                            <a:schemeClr val="tx1"/>
                          </a:solidFill>
                        </a:rPr>
                        <a:t>15 037,32</a:t>
                      </a:r>
                      <a:endParaRPr lang="bg-BG" sz="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b="1" dirty="0">
                          <a:solidFill>
                            <a:schemeClr val="tx1"/>
                          </a:solidFill>
                        </a:rPr>
                        <a:t>5%</a:t>
                      </a:r>
                      <a:endParaRPr lang="bg-BG" sz="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b"/>
                </a:tc>
              </a:tr>
              <a:tr h="26354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chemeClr val="tx1"/>
                          </a:solidFill>
                        </a:rPr>
                        <a:t>1</a:t>
                      </a:r>
                      <a:endParaRPr lang="bg-BG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</a:rPr>
                        <a:t> Пчелари-проверители</a:t>
                      </a:r>
                      <a:endParaRPr lang="bg-BG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chemeClr val="tx1"/>
                          </a:solidFill>
                        </a:rPr>
                        <a:t>350 000</a:t>
                      </a:r>
                      <a:endParaRPr lang="bg-BG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solidFill>
                            <a:schemeClr val="tx1"/>
                          </a:solidFill>
                        </a:rPr>
                        <a:t>3 297,84</a:t>
                      </a:r>
                      <a:endParaRPr lang="bg-BG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solidFill>
                            <a:schemeClr val="tx1"/>
                          </a:solidFill>
                        </a:rPr>
                        <a:t>1 648,92</a:t>
                      </a:r>
                      <a:endParaRPr lang="bg-BG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chemeClr val="tx1"/>
                          </a:solidFill>
                        </a:rPr>
                        <a:t>1 648,92</a:t>
                      </a:r>
                      <a:endParaRPr lang="bg-BG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chemeClr val="tx1"/>
                          </a:solidFill>
                        </a:rPr>
                        <a:t>1%</a:t>
                      </a:r>
                      <a:endParaRPr lang="bg-BG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</a:tr>
              <a:tr h="4037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>
                          <a:solidFill>
                            <a:schemeClr val="tx1"/>
                          </a:solidFill>
                        </a:rPr>
                        <a:t>2</a:t>
                      </a:r>
                      <a:endParaRPr lang="bg-BG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</a:rPr>
                        <a:t>Разходи за препарати в борбата срещу вароатозата</a:t>
                      </a:r>
                      <a:endParaRPr lang="bg-BG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solidFill>
                            <a:schemeClr val="tx1"/>
                          </a:solidFill>
                        </a:rPr>
                        <a:t>260 000</a:t>
                      </a:r>
                      <a:endParaRPr lang="bg-BG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chemeClr val="tx1"/>
                          </a:solidFill>
                        </a:rPr>
                        <a:t>26 776,80</a:t>
                      </a:r>
                      <a:endParaRPr lang="bg-BG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solidFill>
                            <a:schemeClr val="tx1"/>
                          </a:solidFill>
                        </a:rPr>
                        <a:t>13 388,40</a:t>
                      </a:r>
                      <a:endParaRPr lang="bg-BG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solidFill>
                            <a:schemeClr val="tx1"/>
                          </a:solidFill>
                        </a:rPr>
                        <a:t>13 388,40</a:t>
                      </a:r>
                      <a:endParaRPr lang="bg-BG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bg-BG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</a:tr>
              <a:tr h="20189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b="1" dirty="0">
                          <a:solidFill>
                            <a:schemeClr val="tx1"/>
                          </a:solidFill>
                        </a:rPr>
                        <a:t> Мярка С – Физико-химични анализи </a:t>
                      </a:r>
                      <a:endParaRPr lang="bg-BG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b="1">
                          <a:solidFill>
                            <a:schemeClr val="tx1"/>
                          </a:solidFill>
                        </a:rPr>
                        <a:t>530 000</a:t>
                      </a:r>
                      <a:endParaRPr lang="bg-BG" sz="9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b="1" dirty="0">
                          <a:solidFill>
                            <a:schemeClr val="tx1"/>
                          </a:solidFill>
                        </a:rPr>
                        <a:t>3 227,12</a:t>
                      </a:r>
                      <a:endParaRPr lang="bg-BG" sz="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b="1" dirty="0">
                          <a:solidFill>
                            <a:schemeClr val="tx1"/>
                          </a:solidFill>
                        </a:rPr>
                        <a:t>1 613,56</a:t>
                      </a:r>
                      <a:endParaRPr lang="bg-BG" sz="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b="1" dirty="0">
                          <a:solidFill>
                            <a:schemeClr val="tx1"/>
                          </a:solidFill>
                        </a:rPr>
                        <a:t>1 613,56</a:t>
                      </a:r>
                      <a:endParaRPr lang="bg-BG" sz="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b="1" dirty="0">
                          <a:solidFill>
                            <a:schemeClr val="tx1"/>
                          </a:solidFill>
                        </a:rPr>
                        <a:t>1%</a:t>
                      </a:r>
                      <a:endParaRPr lang="bg-BG" sz="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</a:tr>
              <a:tr h="60569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bg-BG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</a:rPr>
                        <a:t>Разходи за анализ на физико-химичните характеристики на пчелния мед в акредитираните лаборатории</a:t>
                      </a:r>
                      <a:endParaRPr lang="bg-BG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chemeClr val="tx1"/>
                          </a:solidFill>
                        </a:rPr>
                        <a:t>380 000</a:t>
                      </a:r>
                      <a:endParaRPr lang="bg-BG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chemeClr val="tx1"/>
                          </a:solidFill>
                        </a:rPr>
                        <a:t>3 227,12</a:t>
                      </a:r>
                      <a:endParaRPr lang="bg-BG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chemeClr val="tx1"/>
                          </a:solidFill>
                        </a:rPr>
                        <a:t>1 613,56</a:t>
                      </a:r>
                      <a:endParaRPr lang="bg-BG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solidFill>
                            <a:schemeClr val="tx1"/>
                          </a:solidFill>
                        </a:rPr>
                        <a:t>1 613,56</a:t>
                      </a:r>
                      <a:endParaRPr lang="bg-BG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solidFill>
                            <a:schemeClr val="tx1"/>
                          </a:solidFill>
                        </a:rPr>
                        <a:t>1%</a:t>
                      </a:r>
                      <a:endParaRPr lang="bg-BG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</a:tr>
              <a:tr h="6137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bg-BG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</a:rPr>
                        <a:t>Инвестиции в дооборудване на лаборатории за анализ на физико-химичните характеристики на пчелния мед</a:t>
                      </a:r>
                      <a:endParaRPr lang="bg-BG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chemeClr val="tx1"/>
                          </a:solidFill>
                        </a:rPr>
                        <a:t>150 000</a:t>
                      </a:r>
                      <a:endParaRPr lang="bg-BG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chemeClr val="tx1"/>
                          </a:solidFill>
                        </a:rPr>
                        <a:t>0,00</a:t>
                      </a:r>
                      <a:endParaRPr lang="bg-BG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solidFill>
                            <a:schemeClr val="tx1"/>
                          </a:solidFill>
                        </a:rPr>
                        <a:t>0,00</a:t>
                      </a:r>
                      <a:endParaRPr lang="bg-BG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solidFill>
                            <a:schemeClr val="tx1"/>
                          </a:solidFill>
                        </a:rPr>
                        <a:t>0,00</a:t>
                      </a:r>
                      <a:endParaRPr lang="bg-BG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bg-BG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</a:tr>
              <a:tr h="40379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b="1" dirty="0" smtClean="0">
                          <a:solidFill>
                            <a:schemeClr val="tx1"/>
                          </a:solidFill>
                        </a:rPr>
                        <a:t> Мярка </a:t>
                      </a:r>
                      <a:r>
                        <a:rPr lang="bg-BG" sz="1000" b="1" dirty="0">
                          <a:solidFill>
                            <a:schemeClr val="tx1"/>
                          </a:solidFill>
                        </a:rPr>
                        <a:t>D Подкрепа за подновяването на пчелните кошери</a:t>
                      </a:r>
                      <a:endParaRPr lang="bg-BG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b="1" dirty="0">
                          <a:solidFill>
                            <a:schemeClr val="tx1"/>
                          </a:solidFill>
                        </a:rPr>
                        <a:t>1 230 000</a:t>
                      </a:r>
                      <a:endParaRPr lang="bg-BG" sz="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b="1" dirty="0">
                          <a:solidFill>
                            <a:schemeClr val="tx1"/>
                          </a:solidFill>
                        </a:rPr>
                        <a:t>783 265,60</a:t>
                      </a:r>
                      <a:endParaRPr lang="bg-BG" sz="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b="1">
                          <a:solidFill>
                            <a:schemeClr val="tx1"/>
                          </a:solidFill>
                        </a:rPr>
                        <a:t>391 632,80</a:t>
                      </a:r>
                      <a:endParaRPr lang="bg-BG" sz="9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b="1" dirty="0">
                          <a:solidFill>
                            <a:schemeClr val="tx1"/>
                          </a:solidFill>
                        </a:rPr>
                        <a:t>391 632,80</a:t>
                      </a:r>
                      <a:endParaRPr lang="bg-BG" sz="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b="1" dirty="0">
                          <a:solidFill>
                            <a:schemeClr val="tx1"/>
                          </a:solidFill>
                        </a:rPr>
                        <a:t>64%</a:t>
                      </a:r>
                      <a:endParaRPr lang="bg-BG" sz="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</a:tr>
              <a:tr h="4037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bg-BG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</a:rPr>
                        <a:t>Подкрепа за закупуване на нови кошери и восъчни основи</a:t>
                      </a:r>
                      <a:endParaRPr lang="bg-BG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chemeClr val="tx1"/>
                          </a:solidFill>
                        </a:rPr>
                        <a:t>750 000</a:t>
                      </a:r>
                      <a:endParaRPr lang="bg-BG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chemeClr val="tx1"/>
                          </a:solidFill>
                        </a:rPr>
                        <a:t>480 961,20</a:t>
                      </a:r>
                      <a:endParaRPr lang="bg-BG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chemeClr val="tx1"/>
                          </a:solidFill>
                        </a:rPr>
                        <a:t>240 480,60</a:t>
                      </a:r>
                      <a:endParaRPr lang="bg-BG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chemeClr val="tx1"/>
                          </a:solidFill>
                        </a:rPr>
                        <a:t>240 480,60</a:t>
                      </a:r>
                      <a:endParaRPr lang="bg-BG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solidFill>
                            <a:schemeClr val="tx1"/>
                          </a:solidFill>
                        </a:rPr>
                        <a:t>64%</a:t>
                      </a:r>
                      <a:endParaRPr lang="bg-BG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</a:tr>
              <a:tr h="40379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bg-BG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/>
                          </a:solidFill>
                        </a:rPr>
                        <a:t>Подкрепа за покупка на пакети-пчели и отводки</a:t>
                      </a:r>
                      <a:endParaRPr lang="bg-BG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chemeClr val="tx1"/>
                          </a:solidFill>
                        </a:rPr>
                        <a:t>480 000</a:t>
                      </a:r>
                      <a:endParaRPr lang="bg-BG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chemeClr val="tx1"/>
                          </a:solidFill>
                        </a:rPr>
                        <a:t>302 304,40</a:t>
                      </a:r>
                      <a:endParaRPr lang="bg-BG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chemeClr val="tx1"/>
                          </a:solidFill>
                        </a:rPr>
                        <a:t>151 152,20</a:t>
                      </a:r>
                      <a:endParaRPr lang="bg-BG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chemeClr val="tx1"/>
                          </a:solidFill>
                        </a:rPr>
                        <a:t>151 152,20</a:t>
                      </a:r>
                      <a:endParaRPr lang="bg-BG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solidFill>
                            <a:schemeClr val="tx1"/>
                          </a:solidFill>
                        </a:rPr>
                        <a:t>63%</a:t>
                      </a:r>
                      <a:endParaRPr lang="bg-BG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</a:tr>
              <a:tr h="3601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b="1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bg-BG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b="1" dirty="0">
                          <a:solidFill>
                            <a:schemeClr val="tx1"/>
                          </a:solidFill>
                        </a:rPr>
                        <a:t>ОБЩО</a:t>
                      </a:r>
                      <a:endParaRPr lang="bg-BG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b="1" dirty="0">
                          <a:solidFill>
                            <a:schemeClr val="tx1"/>
                          </a:solidFill>
                        </a:rPr>
                        <a:t>2 370 000</a:t>
                      </a:r>
                      <a:endParaRPr lang="bg-BG" sz="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b="1" dirty="0">
                          <a:solidFill>
                            <a:schemeClr val="tx1"/>
                          </a:solidFill>
                        </a:rPr>
                        <a:t>816 567,36</a:t>
                      </a:r>
                      <a:endParaRPr lang="bg-BG" sz="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b="1" dirty="0">
                          <a:solidFill>
                            <a:schemeClr val="tx1"/>
                          </a:solidFill>
                        </a:rPr>
                        <a:t>408 283,68</a:t>
                      </a:r>
                      <a:endParaRPr lang="bg-BG" sz="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b="1" dirty="0">
                          <a:solidFill>
                            <a:schemeClr val="tx1"/>
                          </a:solidFill>
                        </a:rPr>
                        <a:t>408 283,68</a:t>
                      </a:r>
                      <a:endParaRPr lang="bg-BG" sz="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b="1" dirty="0">
                          <a:solidFill>
                            <a:schemeClr val="tx1"/>
                          </a:solidFill>
                        </a:rPr>
                        <a:t>34%</a:t>
                      </a:r>
                      <a:endParaRPr lang="bg-BG" sz="9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08" marR="42908" marT="0" marB="0" anchor="ctr"/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8358188" y="2571750"/>
            <a:ext cx="428625" cy="285750"/>
          </a:xfrm>
          <a:prstGeom prst="ellipse">
            <a:avLst/>
          </a:prstGeom>
          <a:solidFill>
            <a:srgbClr val="FFFF00">
              <a:alpha val="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/>
          </a:p>
        </p:txBody>
      </p:sp>
      <p:sp>
        <p:nvSpPr>
          <p:cNvPr id="11" name="Oval 10"/>
          <p:cNvSpPr/>
          <p:nvPr/>
        </p:nvSpPr>
        <p:spPr>
          <a:xfrm>
            <a:off x="8358188" y="3429000"/>
            <a:ext cx="428625" cy="285750"/>
          </a:xfrm>
          <a:prstGeom prst="ellipse">
            <a:avLst/>
          </a:prstGeom>
          <a:solidFill>
            <a:srgbClr val="FFFF00">
              <a:alpha val="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/>
          </a:p>
        </p:txBody>
      </p:sp>
      <p:sp>
        <p:nvSpPr>
          <p:cNvPr id="12" name="Oval 11"/>
          <p:cNvSpPr/>
          <p:nvPr/>
        </p:nvSpPr>
        <p:spPr>
          <a:xfrm>
            <a:off x="8358188" y="4929188"/>
            <a:ext cx="428625" cy="285750"/>
          </a:xfrm>
          <a:prstGeom prst="ellipse">
            <a:avLst/>
          </a:prstGeom>
          <a:solidFill>
            <a:srgbClr val="FFFF00">
              <a:alpha val="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/>
          </a:p>
        </p:txBody>
      </p:sp>
      <p:sp>
        <p:nvSpPr>
          <p:cNvPr id="13" name="Oval 12"/>
          <p:cNvSpPr/>
          <p:nvPr/>
        </p:nvSpPr>
        <p:spPr>
          <a:xfrm>
            <a:off x="8358188" y="6115050"/>
            <a:ext cx="428625" cy="285750"/>
          </a:xfrm>
          <a:prstGeom prst="ellipse">
            <a:avLst/>
          </a:prstGeom>
          <a:solidFill>
            <a:srgbClr val="FFFF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Подобряване на условията за производство и търговия с пчелния мед и пчелните продукти;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bg-BG" sz="2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Повишаване ефективността на производството, качеството и конкурентоспособността на българския пчелен мед и пчелни продукти;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bg-BG" sz="2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Осигуряване на по-добра заетост и по-високи доходи на пчеларите;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bg-BG" sz="2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Равномерно разпределение на пчелните семейства на територията на цялата страна.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bg-BG" sz="2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bg-BG" sz="2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bg-BG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Цели на Националната програма по пчеларство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1785926"/>
            <a:ext cx="8429684" cy="24314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04000" algn="ctr" fontAlgn="auto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bg-BG" sz="32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БЛАГОДАРЯ ВИ ЗА ВНИМАНИЕТО!</a:t>
            </a:r>
          </a:p>
          <a:p>
            <a:pPr marL="504000" algn="ctr" fontAlgn="auto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bg-BG" sz="32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504000" algn="ctr" fontAlgn="auto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bg-BG" sz="32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За повече информация:</a:t>
            </a:r>
          </a:p>
          <a:p>
            <a:pPr marL="504000" algn="ctr" fontAlgn="auto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hlinkClick r:id="rId2"/>
              </a:rPr>
              <a:t>http://www.dfz.bg</a:t>
            </a:r>
            <a:endParaRPr lang="bg-BG" sz="32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504000" algn="ctr" fontAlgn="auto"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bg-BG" sz="32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Мярка </a:t>
            </a: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 – </a:t>
            </a: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Техническа помощ за пчелари и сдружения на пчелари;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bg-BG" sz="1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Мярка В – Борба срещу вароатозата;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bg-BG" sz="1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Мярка С – Мерки за подкрепа на извършването на физико-химичен анализ на пчелния мед;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bg-BG" sz="1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Мярка </a:t>
            </a: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</a:t>
            </a: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– Мерки за подкрепа на подновяването на пчелните кошери в общността;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bg-BG" sz="1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Мярка Е – Сътрудничество със специализирани органи за осъществяването на практика на приложните изследователски програми в областта на пчеларството и пчелните продукти.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bg-BG" sz="2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bg-BG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Мерки по Националната програма по пчеларство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429288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Мярка А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Сектор 1</a:t>
            </a: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– </a:t>
            </a: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Изграждане на </a:t>
            </a:r>
            <a:r>
              <a:rPr lang="bg-BG" sz="2000" b="1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резерватен</a:t>
            </a: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пчелин;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bg-BG" sz="5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Сектор 2 – Изграждане на контролно-изпитателен пчелин.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bg-BG" sz="1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Мярка В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Сектор 1</a:t>
            </a: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Пчелари-проверители;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bg-BG" sz="5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Сектор 2 – Разходи за препарати в борбата срещу вароатозата.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bg-BG" sz="1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Мярка С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Сектор 1</a:t>
            </a: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–</a:t>
            </a: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Разходи за анализ на физико-химичните характеристики на пчелния мед в акредитираните лаборатории;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bg-BG" sz="5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Сектор 2 – Подкрепа на лаборатории за дооборудване или осъвременяване на лабораторно оборудване за анализ на физико-химичните характеристики на пчелния мед.</a:t>
            </a:r>
            <a:endParaRPr lang="bg-BG" sz="2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bg-BG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Сектори по мерките на Националната програма по пчеларство (1)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429288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Мярка </a:t>
            </a: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</a:t>
            </a:r>
            <a:endParaRPr lang="bg-BG" sz="2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Сектор 1</a:t>
            </a: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– </a:t>
            </a: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Подкрепа за закупуване на нови кошери;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bg-BG" sz="5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Сектор 2 – Подкрепа за закупуване на пакети пчели и отводки.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bg-BG" sz="1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Мярка </a:t>
            </a: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endParaRPr lang="bg-BG" sz="2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Сектор 1</a:t>
            </a: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Инвентаризация и </a:t>
            </a:r>
            <a:r>
              <a:rPr lang="bg-BG" sz="2000" b="1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паспортизация</a:t>
            </a: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на расовия състав на медоносната пчела;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bg-BG" sz="5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Сектор 2 – Разработване на </a:t>
            </a:r>
            <a:r>
              <a:rPr lang="bg-BG" sz="2000" b="1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стандартизационни</a:t>
            </a: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документи за критериите, качествените показатели и аналитичните методи за контрол на качеството и оценката на автентичността и безопасността на пчелните продукти.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bg-BG" sz="1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bg-BG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Сектори по мерките на Националната програма по пчеларство (2)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429288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sz="2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bg-BG" sz="2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Мерки А и Е</a:t>
            </a:r>
            <a:endParaRPr lang="en-US" sz="28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bg-BG" sz="2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Прием на заявления за подпомагане в ЦУ на ДФЗ – РА в срок от 05 януари – 15 април 2009 г.;</a:t>
            </a:r>
            <a:endParaRPr lang="en-US" sz="2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bg-BG" sz="2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Прием на заявления за плащане в ЦУ на ДФЗ – РА в срок от един месец от извършване на инвестицията, но не по-късно от 31 август 2009 г.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bg-BG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Прием на документи – място на подаване и срокове </a:t>
            </a:r>
            <a:r>
              <a:rPr lang="en-US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(1)</a:t>
            </a:r>
            <a:endParaRPr lang="bg-BG" sz="32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429288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US" sz="18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bg-BG" sz="2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Мерки </a:t>
            </a:r>
            <a:r>
              <a:rPr lang="en-US" sz="2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B, C</a:t>
            </a:r>
            <a:r>
              <a:rPr lang="bg-BG" sz="2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и</a:t>
            </a:r>
            <a:r>
              <a:rPr lang="en-US" sz="2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D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bg-BG" sz="2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Прием на заявления за подпомагане в ОРА на ДФЗ – РА на два етапа – 01 декември 2008 г. – 31 януари 2009 г. и</a:t>
            </a:r>
            <a:b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01 март – 15 април 2009 г.;</a:t>
            </a:r>
            <a:endParaRPr lang="en-US" sz="2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bg-BG" sz="2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Прием на заявления за плащане в РРА на ДФЗ – РА в срок от един месец от извършване на инвестицията, но не по-късно от 31 август 2009 г.;</a:t>
            </a:r>
            <a:endParaRPr lang="en-US" sz="2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bg-BG" sz="2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Приемът е по постоянно местожителство на ФЛ и адрес на седалището на ЮЛ</a:t>
            </a:r>
            <a:endParaRPr lang="bg-BG" sz="2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bg-BG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Прием на документи – място на подаване и срокове </a:t>
            </a:r>
            <a:r>
              <a:rPr lang="en-US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(2)</a:t>
            </a:r>
            <a:endParaRPr lang="bg-BG" sz="32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71546"/>
            <a:ext cx="8472518" cy="5643602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bg-BG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Преди одобрение – етап </a:t>
            </a:r>
            <a:r>
              <a:rPr lang="bg-BG" sz="2400" b="1" u="sng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“Договориране”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bg-BG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C0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5% </a:t>
            </a: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от подадените заявления за подпомагане;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Изисквани документи от ТИ: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bg-BG" sz="5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bg-BG" sz="1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Инвентарна книга за налично оборудване (за ЮЛ);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bg-BG" sz="1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Ветеринарно-медицински дневник на пчелина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bg-BG" sz="5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bg-BG" sz="24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bg-BG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Преди плащане – етап </a:t>
            </a:r>
            <a:r>
              <a:rPr lang="bg-BG" sz="2400" b="1" u="sng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bg-BG" sz="2400" b="1" u="sng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Оторизация</a:t>
            </a:r>
            <a:r>
              <a:rPr lang="bg-BG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” </a:t>
            </a:r>
            <a:endParaRPr lang="en-US" sz="24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bg-BG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C0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r>
              <a:rPr lang="en-US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C0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r>
              <a:rPr lang="bg-BG" sz="2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C0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% </a:t>
            </a: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от подадените заявления за плащане по мярка </a:t>
            </a:r>
            <a:r>
              <a:rPr lang="en-US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Изисквани документи от ТИ :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bg-BG" sz="1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Копие на </a:t>
            </a:r>
            <a:r>
              <a:rPr lang="bg-BG" sz="1600" b="1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разходооправадателен</a:t>
            </a:r>
            <a:r>
              <a:rPr lang="bg-BG" sz="1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документ за закупуване на кошери, отводки, голи роеве;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bg-BG" sz="1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Инвентарна книга (за ЮЛ);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bg-BG" sz="1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Ветеринарно-медицински дневник на пчелина;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bg-BG" sz="1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Ветеринарно свидетелство за придвижване от ветеринарен лекар.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bg-BG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Проверка на място – мерки В, С и </a:t>
            </a:r>
            <a:r>
              <a:rPr lang="en-US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endParaRPr lang="bg-BG" sz="32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bg-BG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Общи критерии за допустимост и размер на субсидията по прием</a:t>
            </a:r>
            <a:r>
              <a:rPr lang="en-US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bg-BG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2009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85720" y="1000109"/>
            <a:ext cx="8572560" cy="5500704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bg-BG" sz="5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Общи критерии за допустимост по всички мерки на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програмата: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bg-BG" sz="1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Кандидатът да няма просрочени задължения към НБ и ДФЗ към датата на кандидатстване;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bg-BG" sz="1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Кандидатите да са регистрирани земеделски производители с пчелни семейства под ветеринарно-медицински контрол към момента на кандидатстване – за мерки </a:t>
            </a:r>
            <a:r>
              <a:rPr lang="en-US" sz="1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B, C</a:t>
            </a:r>
            <a:r>
              <a:rPr lang="bg-BG" sz="1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и</a:t>
            </a:r>
            <a:r>
              <a:rPr lang="en-US" sz="1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D</a:t>
            </a:r>
            <a:r>
              <a:rPr lang="bg-BG" sz="1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bg-BG" sz="16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Наличните кошери на кандидатите да са маркирани по реда на Наредба 27 от 10.07.2002 г. за регистрация и идентификация на пчелните семейства.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Размер на субсидията по мерки и сектори – 50% от ЕФГЗ, 50%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bg-BG" sz="20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от НБ:</a:t>
            </a:r>
            <a:endParaRPr lang="bg-BG" sz="1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bg-BG" sz="20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28860" y="4076706"/>
          <a:ext cx="6286544" cy="2651479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692097"/>
                <a:gridCol w="4270964"/>
                <a:gridCol w="1323483"/>
              </a:tblGrid>
              <a:tr h="495978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b="1" u="none" strike="noStrike" dirty="0">
                          <a:solidFill>
                            <a:schemeClr val="tx1"/>
                          </a:solidFill>
                        </a:rPr>
                        <a:t>Мярка</a:t>
                      </a:r>
                      <a:endParaRPr lang="bg-BG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b="1" u="none" strike="noStrike" dirty="0">
                          <a:solidFill>
                            <a:schemeClr val="tx1"/>
                          </a:solidFill>
                        </a:rPr>
                        <a:t>Сектор</a:t>
                      </a:r>
                      <a:endParaRPr lang="bg-BG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b="1" u="none" strike="noStrike" dirty="0">
                          <a:solidFill>
                            <a:schemeClr val="tx1"/>
                          </a:solidFill>
                        </a:rPr>
                        <a:t>Размер на финансовата помощ (%)</a:t>
                      </a:r>
                      <a:endParaRPr lang="bg-BG" sz="11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11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solidFill>
                            <a:schemeClr val="tx1"/>
                          </a:solidFill>
                        </a:rPr>
                        <a:t>Мярка А</a:t>
                      </a:r>
                      <a:endParaRPr lang="bg-BG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</a:rPr>
                        <a:t>Сектор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</a:rPr>
                        <a:t>1 - Изграждане на резерватен пчелин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bg-BG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8737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</a:rPr>
                        <a:t>Сектор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</a:rPr>
                        <a:t>2 - Изграждане на контролно-изпитвателен пчелин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bg-BG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8737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solidFill>
                            <a:schemeClr val="tx1"/>
                          </a:solidFill>
                        </a:rPr>
                        <a:t>Мярка В</a:t>
                      </a:r>
                      <a:endParaRPr lang="bg-BG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</a:rPr>
                        <a:t>Сектор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</a:rPr>
                        <a:t>2 - Разходи за препарати в борбата срещу вароатозата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bg-BG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3725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solidFill>
                            <a:schemeClr val="tx1"/>
                          </a:solidFill>
                        </a:rPr>
                        <a:t>Мярка С</a:t>
                      </a:r>
                      <a:endParaRPr lang="bg-BG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</a:rPr>
                        <a:t>Сектор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</a:rPr>
                        <a:t>1 - Разходи за анализ на ФХ характеристики на пчелния 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</a:rPr>
                        <a:t>мед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</a:rPr>
                        <a:t>в акредитираните лаборатории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bg-BG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11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solidFill>
                            <a:schemeClr val="tx1"/>
                          </a:solidFill>
                        </a:rPr>
                        <a:t>Мярка </a:t>
                      </a:r>
                      <a:r>
                        <a:rPr lang="en-US" sz="1100" u="none" strike="noStrike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</a:rPr>
                        <a:t>Сектор 1 - Закупуване на нови кошери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bg-BG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3725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</a:rPr>
                        <a:t>Сектор 2 - Закупуване на пчелни семейства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</a:rPr>
                        <a:t>отводки - 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</a:rPr>
                        <a:t>80,</a:t>
                      </a:r>
                      <a:br>
                        <a:rPr lang="ru-RU" sz="1100" u="none" strike="noStrike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</a:rPr>
                        <a:t>голи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</a:rPr>
                        <a:t>роеве </a:t>
                      </a:r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68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solidFill>
                            <a:schemeClr val="tx1"/>
                          </a:solidFill>
                        </a:rPr>
                        <a:t>Мярка </a:t>
                      </a: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solidFill>
                            <a:schemeClr val="tx1"/>
                          </a:solidFill>
                        </a:rPr>
                        <a:t>Сектор 1 - Инвентаризация и паспортизация на расовия състав на медоносната пчела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bg-BG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8737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</a:rPr>
                        <a:t>Сектор 2 - Разработване на стандартизационни документи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100" u="none" strike="noStrike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bg-BG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6</Words>
  <Application>Microsoft Office PowerPoint</Application>
  <PresentationFormat>On-screen Show (4:3)</PresentationFormat>
  <Paragraphs>2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Lucida Sans Unicode</vt:lpstr>
      <vt:lpstr>Arial</vt:lpstr>
      <vt:lpstr>Wingdings 3</vt:lpstr>
      <vt:lpstr>Verdana</vt:lpstr>
      <vt:lpstr>Wingdings 2</vt:lpstr>
      <vt:lpstr>Calibri</vt:lpstr>
      <vt:lpstr>Concourse</vt:lpstr>
      <vt:lpstr>Concourse</vt:lpstr>
      <vt:lpstr>Concourse</vt:lpstr>
      <vt:lpstr>Concourse</vt:lpstr>
      <vt:lpstr>Concourse</vt:lpstr>
      <vt:lpstr>Concourse</vt:lpstr>
      <vt:lpstr>Concourse</vt:lpstr>
      <vt:lpstr>Concourse</vt:lpstr>
      <vt:lpstr>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polinaf</dc:creator>
  <cp:lastModifiedBy>branimira</cp:lastModifiedBy>
  <cp:revision>94</cp:revision>
  <dcterms:created xsi:type="dcterms:W3CDTF">2009-02-06T13:31:18Z</dcterms:created>
  <dcterms:modified xsi:type="dcterms:W3CDTF">2009-02-18T13:17:24Z</dcterms:modified>
</cp:coreProperties>
</file>